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310" r:id="rId15"/>
    <p:sldId id="273" r:id="rId16"/>
    <p:sldId id="311" r:id="rId17"/>
    <p:sldId id="312" r:id="rId18"/>
    <p:sldId id="274" r:id="rId19"/>
    <p:sldId id="275" r:id="rId20"/>
    <p:sldId id="276" r:id="rId21"/>
    <p:sldId id="277" r:id="rId22"/>
    <p:sldId id="278" r:id="rId23"/>
    <p:sldId id="279" r:id="rId24"/>
    <p:sldId id="314" r:id="rId25"/>
    <p:sldId id="315" r:id="rId26"/>
    <p:sldId id="316" r:id="rId27"/>
    <p:sldId id="317" r:id="rId28"/>
    <p:sldId id="318" r:id="rId29"/>
    <p:sldId id="280" r:id="rId30"/>
    <p:sldId id="319" r:id="rId31"/>
    <p:sldId id="320" r:id="rId32"/>
    <p:sldId id="321" r:id="rId33"/>
    <p:sldId id="322" r:id="rId34"/>
    <p:sldId id="323" r:id="rId35"/>
    <p:sldId id="313" r:id="rId36"/>
    <p:sldId id="324" r:id="rId37"/>
    <p:sldId id="325" r:id="rId38"/>
    <p:sldId id="326" r:id="rId39"/>
    <p:sldId id="327" r:id="rId40"/>
    <p:sldId id="328" r:id="rId41"/>
    <p:sldId id="281" r:id="rId42"/>
    <p:sldId id="329" r:id="rId43"/>
    <p:sldId id="330" r:id="rId44"/>
    <p:sldId id="331" r:id="rId45"/>
    <p:sldId id="332" r:id="rId46"/>
    <p:sldId id="333" r:id="rId47"/>
    <p:sldId id="282" r:id="rId48"/>
    <p:sldId id="334" r:id="rId49"/>
    <p:sldId id="335" r:id="rId50"/>
    <p:sldId id="336" r:id="rId51"/>
    <p:sldId id="337" r:id="rId52"/>
    <p:sldId id="338" r:id="rId53"/>
    <p:sldId id="283" r:id="rId54"/>
    <p:sldId id="339" r:id="rId55"/>
    <p:sldId id="340" r:id="rId56"/>
    <p:sldId id="341" r:id="rId57"/>
    <p:sldId id="342" r:id="rId58"/>
    <p:sldId id="343" r:id="rId59"/>
    <p:sldId id="284" r:id="rId60"/>
    <p:sldId id="344" r:id="rId61"/>
    <p:sldId id="345" r:id="rId62"/>
    <p:sldId id="346" r:id="rId63"/>
    <p:sldId id="347" r:id="rId64"/>
    <p:sldId id="348" r:id="rId65"/>
    <p:sldId id="285" r:id="rId66"/>
    <p:sldId id="286" r:id="rId67"/>
    <p:sldId id="287" r:id="rId68"/>
    <p:sldId id="288" r:id="rId69"/>
    <p:sldId id="289" r:id="rId70"/>
    <p:sldId id="290" r:id="rId71"/>
    <p:sldId id="291" r:id="rId72"/>
    <p:sldId id="292" r:id="rId73"/>
    <p:sldId id="293" r:id="rId74"/>
    <p:sldId id="294" r:id="rId75"/>
    <p:sldId id="295" r:id="rId76"/>
    <p:sldId id="296" r:id="rId77"/>
    <p:sldId id="297" r:id="rId78"/>
    <p:sldId id="298" r:id="rId79"/>
    <p:sldId id="299" r:id="rId80"/>
    <p:sldId id="300" r:id="rId81"/>
    <p:sldId id="301" r:id="rId82"/>
    <p:sldId id="302" r:id="rId83"/>
    <p:sldId id="303" r:id="rId84"/>
    <p:sldId id="304" r:id="rId85"/>
    <p:sldId id="305" r:id="rId86"/>
    <p:sldId id="306" r:id="rId87"/>
    <p:sldId id="307" r:id="rId88"/>
    <p:sldId id="308" r:id="rId89"/>
    <p:sldId id="309" r:id="rId90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Imagem 36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Imagem 37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&lt;data/hora&gt;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&lt;rodapé&gt;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3E28986B-5B41-4079-B7F0-EB4EB0B74C51}" type="slidenum">
              <a:rPr lang="pt-B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‹nº›</a:t>
            </a:fld>
            <a:endParaRPr lang="pt-B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hyperlink" Target="https://arxiv.org/abs/1404.5997" TargetMode="Externa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253440"/>
            <a:ext cx="9071640" cy="13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PUCRS CENTRO DE EDUCAÇÃO CONTINUADA</a:t>
            </a:r>
            <a:br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ESPECIALIZAÇÃO EM CIÊNCIA DE DADOS</a:t>
            </a: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70000" lnSpcReduction="20000"/>
          </a:bodyPr>
          <a:lstStyle/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spcBef>
                <a:spcPts val="1417"/>
              </a:spcBef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LEANDRO ROSSETTI DE SOUZA</a:t>
            </a:r>
          </a:p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spcBef>
                <a:spcPts val="1417"/>
              </a:spcBef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Projeto Final da Disciplina Deep Learning I</a:t>
            </a:r>
          </a:p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>
              <a:spcBef>
                <a:spcPts val="1417"/>
              </a:spcBef>
            </a:pP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ctr"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Porto Alegre</a:t>
            </a:r>
            <a:endParaRPr lang="pt-BR" sz="3200" b="1" strike="noStrike" spc="-1">
              <a:solidFill>
                <a:srgbClr val="00000A"/>
              </a:solidFill>
              <a:uFill>
                <a:solidFill>
                  <a:srgbClr val="FFFFFF"/>
                </a:solidFill>
              </a:uFill>
              <a:latin typeface="Liberation Serif;Times New Roman"/>
              <a:ea typeface="Arial"/>
            </a:endParaRPr>
          </a:p>
          <a:p>
            <a:pPr algn="ctr"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2019</a:t>
            </a:r>
            <a:endParaRPr lang="pt-BR" sz="3200" b="1" strike="noStrike" spc="-1">
              <a:solidFill>
                <a:srgbClr val="00000A"/>
              </a:solidFill>
              <a:uFill>
                <a:solidFill>
                  <a:srgbClr val="FFFFFF"/>
                </a:solidFill>
              </a:uFill>
              <a:latin typeface="Liberation Serif;Times New Roman"/>
              <a:ea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Modelo da rede VVG16 implementado nesse trabalho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11BFD6-A901-49DE-9CD1-0E061BFE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2" y="1885949"/>
            <a:ext cx="7048500" cy="7905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6309DA9-833C-4FE9-9CA5-28119650A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2998993"/>
            <a:ext cx="8513000" cy="4276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pt-BR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Modelo </a:t>
            </a:r>
            <a:r>
              <a:rPr lang="pt-BR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AlexNet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5142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108000" algn="just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modelo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AlexNet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era muito maior do que as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CNNs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anteriores usadas para tarefas de visão computacional (por exemplo, o artigo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LeNet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Yann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LeCun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em 1998). Possui 60 milhões de parâmetros e 650.000 neurônios e levou de cinco a seis dias para treinar em duas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GTX 580 de 3 GB. Hoje, existem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CNNs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muito mais complexas que podem ser executadas em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mais rápidas com muita eficiência, mesmo em conjuntos de dados muito grandes. Mas em 2012, isso foi grande!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pt-BR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AlexNet</a:t>
            </a:r>
            <a:r>
              <a:rPr lang="pt-BR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4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" name="Imagem 66"/>
          <p:cNvPicPr/>
          <p:nvPr/>
        </p:nvPicPr>
        <p:blipFill>
          <a:blip r:embed="rId2"/>
          <a:stretch/>
        </p:blipFill>
        <p:spPr>
          <a:xfrm>
            <a:off x="1073880" y="1800000"/>
            <a:ext cx="8430120" cy="481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4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Modelo da rede </a:t>
            </a:r>
            <a:r>
              <a:rPr lang="pt-BR" sz="44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AlexNet</a:t>
            </a:r>
            <a:r>
              <a:rPr lang="pt-BR" sz="4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implementado nesse trabalho</a:t>
            </a: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360360" y="3151394"/>
            <a:ext cx="9494840" cy="3871706"/>
          </a:xfrm>
          <a:prstGeom prst="rect">
            <a:avLst/>
          </a:prstGeom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C0FBAE6-A5F1-4626-A248-2CD635133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0" y="1909762"/>
            <a:ext cx="7343775" cy="89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F179C1-6491-4BFB-B5A2-1837EDF0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591479"/>
          </a:xfrm>
        </p:spPr>
        <p:txBody>
          <a:bodyPr/>
          <a:lstStyle/>
          <a:p>
            <a:r>
              <a:rPr lang="pt-BR" sz="2800" b="1" dirty="0"/>
              <a:t>Estou utilizando modelos </a:t>
            </a:r>
            <a:r>
              <a:rPr lang="pt-BR" sz="2800" b="1" dirty="0" err="1"/>
              <a:t>pré</a:t>
            </a:r>
            <a:r>
              <a:rPr lang="pt-BR" sz="2800" b="1" dirty="0"/>
              <a:t>-treinados</a:t>
            </a:r>
            <a:br>
              <a:rPr lang="pt-BR" sz="2400" b="1" dirty="0"/>
            </a:br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4E065A-B0E9-438D-A851-35B781203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61" y="4921321"/>
            <a:ext cx="8867578" cy="230827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D80C87C-81F6-4DDE-88C2-DD4E784C2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33" y="892799"/>
            <a:ext cx="7931482" cy="180086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EE28EF15-65D8-4CDE-8E82-12F2D0B3015C}"/>
              </a:ext>
            </a:extLst>
          </p:cNvPr>
          <p:cNvSpPr/>
          <p:nvPr/>
        </p:nvSpPr>
        <p:spPr>
          <a:xfrm>
            <a:off x="579633" y="2851061"/>
            <a:ext cx="90716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/>
              <a:t>Em consequência disso, na célula abaixo utilizo um loop para "congelar" a parte de extração de </a:t>
            </a:r>
            <a:r>
              <a:rPr lang="pt-BR" sz="2400" b="1" dirty="0" err="1"/>
              <a:t>features</a:t>
            </a:r>
            <a:r>
              <a:rPr lang="pt-BR" sz="2400" b="1" dirty="0"/>
              <a:t> do modelo para não perder o "conhecimento" já acumulado.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20356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195775" y="301320"/>
            <a:ext cx="9884850" cy="69570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 ambos os modelos a camada de saída possui 1000 classes, foi preciso ajustar o modelo para o novo </a:t>
            </a:r>
            <a:r>
              <a:rPr lang="pt-BR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dataset</a:t>
            </a:r>
            <a:r>
              <a:rPr lang="pt-BR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que possui apenas 2 classes</a:t>
            </a: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Saída VGG16</a:t>
            </a:r>
          </a:p>
          <a:p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r>
              <a:rPr lang="pt-BR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Saída </a:t>
            </a:r>
            <a:r>
              <a:rPr lang="pt-BR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AlexNet</a:t>
            </a:r>
            <a:endParaRPr lang="pt-BR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Isso foi feito com o código abaixo: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55A9E1-9582-4B31-A95A-8B2445E5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607" y="2056264"/>
            <a:ext cx="6903668" cy="5524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0C9A6DC-6D68-43C2-BB52-0A718A247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75" y="3149463"/>
            <a:ext cx="5581650" cy="504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A4F1268-35D2-46CA-A147-7D06C0731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" y="4735786"/>
            <a:ext cx="5198117" cy="2131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11AD707-5FD8-40D6-838C-0024CAB02B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5400" y="4735786"/>
            <a:ext cx="4200901" cy="24724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3B16D6-0DF1-4FC7-B4A7-7124AD64D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2087660"/>
          </a:xfrm>
        </p:spPr>
        <p:txBody>
          <a:bodyPr/>
          <a:lstStyle/>
          <a:p>
            <a:r>
              <a:rPr lang="pt-BR" sz="3200" b="1" dirty="0"/>
              <a:t>Foram definidos para teste nesse trabalho duas funções de custo [ </a:t>
            </a:r>
            <a:r>
              <a:rPr lang="pt-BR" sz="3200" b="1" dirty="0" err="1"/>
              <a:t>CrossEntropy</a:t>
            </a:r>
            <a:r>
              <a:rPr lang="pt-BR" sz="3200" b="1" dirty="0"/>
              <a:t>, </a:t>
            </a:r>
            <a:r>
              <a:rPr lang="pt-BR" sz="3200" b="1" dirty="0" err="1"/>
              <a:t>NLLLoss</a:t>
            </a:r>
            <a:r>
              <a:rPr lang="pt-BR" sz="3200" b="1" dirty="0"/>
              <a:t> ] e dois otimizadores [ Adam, SGD ], definidos abaixo:</a:t>
            </a:r>
            <a:br>
              <a:rPr lang="pt-BR" sz="3200" b="1" dirty="0"/>
            </a:b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8A80CF8-801B-4D40-9031-DC34C41E5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6" y="2388980"/>
            <a:ext cx="9460907" cy="368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4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165AD-2B37-40EA-8C61-4562D7F90C28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43838"/>
            <a:ext cx="9071640" cy="720218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dirty="0"/>
              <a:t>O conjunto de testes será composto por dois modelos e quatro duplas de Otimizadores e Funções de custo detalhadas a seguir:</a:t>
            </a:r>
          </a:p>
          <a:p>
            <a:pPr marL="0" indent="0">
              <a:buNone/>
            </a:pPr>
            <a:endParaRPr lang="pt-BR" b="1" dirty="0"/>
          </a:p>
          <a:p>
            <a:r>
              <a:rPr lang="pt-BR" sz="2400" b="1" dirty="0"/>
              <a:t>Para o modelo VGG16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</a:t>
            </a:r>
            <a:r>
              <a:rPr lang="pt-BR" dirty="0" err="1"/>
              <a:t>CrossEntropy</a:t>
            </a:r>
            <a:r>
              <a:rPr lang="pt-BR" dirty="0"/>
              <a:t> e Otimizador Adam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</a:t>
            </a:r>
            <a:r>
              <a:rPr lang="pt-BR" dirty="0" err="1"/>
              <a:t>CrossEntropy</a:t>
            </a:r>
            <a:r>
              <a:rPr lang="pt-BR" dirty="0"/>
              <a:t> e Otimizador SGD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NLLL e Otimizador Adam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NLLL e Otimizador SGD</a:t>
            </a:r>
          </a:p>
          <a:p>
            <a:pPr marL="457200" lvl="1" indent="0">
              <a:buNone/>
            </a:pPr>
            <a:endParaRPr lang="pt-BR" dirty="0"/>
          </a:p>
          <a:p>
            <a:r>
              <a:rPr lang="pt-BR" sz="2400" b="1" dirty="0"/>
              <a:t>Para o modelo </a:t>
            </a:r>
            <a:r>
              <a:rPr lang="pt-BR" sz="2400" b="1" dirty="0" err="1"/>
              <a:t>AlexNet</a:t>
            </a:r>
            <a:endParaRPr lang="pt-BR" sz="2400" b="1" dirty="0"/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</a:t>
            </a:r>
            <a:r>
              <a:rPr lang="pt-BR" dirty="0" err="1"/>
              <a:t>CrossEntropy</a:t>
            </a:r>
            <a:r>
              <a:rPr lang="pt-BR" dirty="0"/>
              <a:t> e Otimizador Adam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</a:t>
            </a:r>
            <a:r>
              <a:rPr lang="pt-BR" dirty="0" err="1"/>
              <a:t>CrossEntropy</a:t>
            </a:r>
            <a:r>
              <a:rPr lang="pt-BR" dirty="0"/>
              <a:t> e Otimizador SGD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NLLL e Otimizador Adam</a:t>
            </a:r>
          </a:p>
          <a:p>
            <a:pPr marL="914400" lvl="1" indent="-457200">
              <a:buFont typeface="+mj-lt"/>
              <a:buAutoNum type="arabicPeriod"/>
            </a:pPr>
            <a:r>
              <a:rPr lang="pt-BR" dirty="0"/>
              <a:t>Função de custo NLLL e Otimizador SGD</a:t>
            </a:r>
          </a:p>
          <a:p>
            <a:pPr marL="0" indent="0">
              <a:buNone/>
            </a:pPr>
            <a:endParaRPr lang="pt-BR" b="1" dirty="0"/>
          </a:p>
          <a:p>
            <a:pPr marL="0" indent="0" algn="just">
              <a:buNone/>
            </a:pPr>
            <a:r>
              <a:rPr lang="pt-BR" b="1" dirty="0"/>
              <a:t>Ao todo serão executados oito rodadas de testes cobrindo todos os modelos e </a:t>
            </a:r>
            <a:r>
              <a:rPr lang="pt-BR" b="1" dirty="0" err="1"/>
              <a:t>hyperparametros</a:t>
            </a:r>
            <a:r>
              <a:rPr lang="pt-BR" b="1" dirty="0"/>
              <a:t> definidos acima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485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VGG16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Adam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190FD2-8340-4B45-B4F3-861F53C5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50" y="1696323"/>
            <a:ext cx="8875123" cy="53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72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VGG16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Adam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2C1208B-0C28-4298-B1C2-7FD602718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0" y="1563480"/>
            <a:ext cx="8424100" cy="573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7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792360" y="370080"/>
            <a:ext cx="9071640" cy="1357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PUCRS CENTRO DE EDUCAÇÃO CONTINUADA</a:t>
            </a:r>
            <a:br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ESPECIALIZAÇÃO EM CIÊNCIA DE DADOS</a:t>
            </a:r>
            <a:endParaRPr lang="pt-BR" sz="3200" b="1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936000" y="252000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2871360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2871360">
              <a:lnSpc>
                <a:spcPct val="100000"/>
              </a:lnSpc>
              <a:spcBef>
                <a:spcPts val="1417"/>
              </a:spcBef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Trabalho apresentado como requisito para compor a avaliação na disciplina Deep Learning I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marL="2871360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r"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algn="r">
              <a:spcBef>
                <a:spcPts val="1417"/>
              </a:spcBef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Professor: Prof.ºJônatas Wehrmann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VGG16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Adam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E74C96F-1955-4D3A-BD3F-0EA1C6F4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11" y="1790699"/>
            <a:ext cx="9245602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41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VGG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Adam com uma imagem da internet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997457C-015E-463D-90D4-06CF8AD93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65" y="1711117"/>
            <a:ext cx="9506493" cy="510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16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VGG treinado anteriormente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Adam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95% das vezes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9CDEA0F-A4A9-4559-B011-50F4E14B1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719"/>
            <a:ext cx="10080625" cy="466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97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11FDC3-0AC4-44FB-9BC5-E04E3EF0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C0F304C-22FA-4C5D-8EC7-02E61228473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235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VGG16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D3873C0-3B02-4D46-9749-9551E5A2B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02" y="1426197"/>
            <a:ext cx="9443420" cy="507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9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VGG16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7E34CAF-D0B5-4BB6-82AE-A8B74E2CC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61" y="1865312"/>
            <a:ext cx="8035902" cy="539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68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VGG16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D0C849-1370-40D8-9F3B-35EE62461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5" y="1766887"/>
            <a:ext cx="8961813" cy="55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748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VGG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SGD com uma imagem da internet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E147D1D-D3BD-49D1-BEB6-6E3CFB44F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99" y="1701716"/>
            <a:ext cx="9071639" cy="57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69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VGG treinado anteriormente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SGD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90% das vezes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288618-FCF1-4A42-8D83-8182F68F2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728580"/>
            <a:ext cx="99536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15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C7647-EAC7-4484-93C3-36C6EDEC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C36CE6-81A9-4941-ACCE-5B0F6E9AC9F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1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432360" y="72000"/>
            <a:ext cx="9071640" cy="324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 classificador de imagens baseado em Redes Neurais Convolucionais Profundas  utilizando o modelo VGG16, AlexNet e GoogLeNet  implementados no Pytorch</a:t>
            </a:r>
          </a:p>
        </p:txBody>
      </p:sp>
      <p:sp>
        <p:nvSpPr>
          <p:cNvPr id="44" name="TextShape 2"/>
          <p:cNvSpPr txBox="1"/>
          <p:nvPr/>
        </p:nvSpPr>
        <p:spPr>
          <a:xfrm>
            <a:off x="432360" y="238356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buClr>
                <a:srgbClr val="000000"/>
              </a:buClr>
              <a:buSzPct val="45000"/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proposta do presente trabalho é especializar, utilizando a técnica de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Learning, um classificador de imagens à partir dos modelos VGG16 e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AlexNet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pré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treinados, tornando-os capazes de classificar imagens de formigas e abelhas não presentes nos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datasets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originais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VGG16 com Função de custo NLLL e Otimizador ADAM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FDA5BA9-E319-49D5-849C-AA36DD1E7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0" y="1555749"/>
            <a:ext cx="4521041" cy="27491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45F0BD4-BB0F-4F61-A151-488B820C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5817" y="1555749"/>
            <a:ext cx="4477318" cy="440269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F2E50A6-0C97-4BB4-8B8E-727FDB068F03}"/>
              </a:ext>
            </a:extLst>
          </p:cNvPr>
          <p:cNvSpPr txBox="1"/>
          <p:nvPr/>
        </p:nvSpPr>
        <p:spPr>
          <a:xfrm>
            <a:off x="437490" y="6133200"/>
            <a:ext cx="8173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Como o resultado em 5 épocas foi muito fraco, decidi aumentar para 10 épocas, porem o resultado piorou.</a:t>
            </a:r>
          </a:p>
        </p:txBody>
      </p:sp>
    </p:spTree>
    <p:extLst>
      <p:ext uri="{BB962C8B-B14F-4D97-AF65-F5344CB8AC3E}">
        <p14:creationId xmlns:p14="http://schemas.microsoft.com/office/powerpoint/2010/main" val="2616663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VGG16 com Função de custo NLLL e Otimizador ADAM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F1AD96-1B99-4612-8223-16205C662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62" y="1647487"/>
            <a:ext cx="8779700" cy="56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71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VGG16 com Função de custo NLLL e Otimizador ADAM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7C24F5A-0391-4C46-AD51-E16206B0D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7" y="1802335"/>
            <a:ext cx="9219790" cy="555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1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VGG com Função de custo NLLL e Otimizador ADAM com uma imagem da internet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B67721-BA17-4F1B-9CE1-7E1D2913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95" y="1711324"/>
            <a:ext cx="95440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40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VGG treinado anteriormente com Função de custo NLLL e Otimizador ADAM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25% das vezes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19AEC4-4907-49A3-B151-3CEDCD75D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563480"/>
            <a:ext cx="9852024" cy="43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442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BC7647-EAC7-4484-93C3-36C6EDECD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DC36CE6-81A9-4941-ACCE-5B0F6E9AC9F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3418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VGG16 com Função de custo NLLL e Otimizador SGD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AED80C8-E84F-4F88-8A61-4EB151F0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57" y="1505745"/>
            <a:ext cx="8802963" cy="52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119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VGG16 com Função de custo NLLL e Otimizador DGD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8231710-F8FB-4CBF-9F6E-780E84A94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50" y="1563480"/>
            <a:ext cx="8720139" cy="59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566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VGG16 com Função de custo NLLL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C2A201-65C0-42C6-9612-639E52A6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93" y="1635124"/>
            <a:ext cx="9305838" cy="57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94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VGG com Função de custo NLLL e Otimizador SGD com uma imagem da internet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5A9C3-BE72-4879-89DD-B48FB9DBE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62" y="1563480"/>
            <a:ext cx="9340916" cy="569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6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Objetivos do trabalho</a:t>
            </a:r>
          </a:p>
        </p:txBody>
      </p:sp>
      <p:sp>
        <p:nvSpPr>
          <p:cNvPr id="46" name="TextShape 2"/>
          <p:cNvSpPr txBox="1"/>
          <p:nvPr/>
        </p:nvSpPr>
        <p:spPr>
          <a:xfrm>
            <a:off x="504000" y="1368000"/>
            <a:ext cx="9071640" cy="612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55000" lnSpcReduction="2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Compreender o protocolo completo de treinamento, validação e avaliação de redes profundas e/ou recorrentes.</a:t>
            </a:r>
          </a:p>
          <a:p>
            <a:pPr marL="864000" lvl="1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 objetivo foi atingido através do processo de implementar o presente classificador, iniciando com a pesquisa de funcionalidades e escolha do modelo, passando pela coleta e tratamento das imagens para compor o </a:t>
            </a:r>
            <a:r>
              <a:rPr lang="pt-B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dataset</a:t>
            </a: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treino e validação e culminando com ao teste de </a:t>
            </a:r>
            <a:r>
              <a:rPr lang="pt-B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hiperparametros</a:t>
            </a: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ajustes necessários no modelo final</a:t>
            </a:r>
          </a:p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Compreender o impacto de diferentes escolhas de arquiteturas e </a:t>
            </a:r>
            <a:r>
              <a:rPr lang="pt-B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hiperparâmetros</a:t>
            </a: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 processo de treinamento.</a:t>
            </a:r>
          </a:p>
          <a:p>
            <a:pPr marL="864000" lvl="1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 objetivo foi atingido ao analisar o resultado de diversas configurações de </a:t>
            </a:r>
            <a:r>
              <a:rPr lang="pt-B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hiperparâmetros</a:t>
            </a: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 processo de ajuste do modelo proposto, esses passos serão explicados ao longo deste trabalho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VGG treinado anteriormente com Função de custo NLLL e Otimizador SGD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50% das vezes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A116F5-482F-4B5D-843B-1DDA95A3A2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8" y="1794808"/>
            <a:ext cx="9699624" cy="42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44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775D56-F265-4A92-87E7-86CBC5F2B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0ACDDE6-8868-4119-BA35-EF1A71B025D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541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Adam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5170B9-766C-462F-A606-569EDD8E4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10" y="1606853"/>
            <a:ext cx="4846675" cy="264664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A20BCCA-358F-4974-8008-F05A777B0177}"/>
              </a:ext>
            </a:extLst>
          </p:cNvPr>
          <p:cNvSpPr/>
          <p:nvPr/>
        </p:nvSpPr>
        <p:spPr>
          <a:xfrm>
            <a:off x="802027" y="6190355"/>
            <a:ext cx="8773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Como o resultado em 5 épocas processou </a:t>
            </a:r>
            <a:r>
              <a:rPr lang="pt-BR" dirty="0" err="1"/>
              <a:t>rápidamente</a:t>
            </a:r>
            <a:r>
              <a:rPr lang="pt-BR" dirty="0"/>
              <a:t>, decidi aumentar para 10 épocas, porem o resultado não melhorou significativamente.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0502AC-AE30-465D-880C-B842CE93E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842" y="1544267"/>
            <a:ext cx="4047673" cy="43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4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Adam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7B8DEA-9855-4E79-A16E-2CEDF37EB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69" y="1673224"/>
            <a:ext cx="9115485" cy="558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076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Adam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EE26E3-04E7-432F-925C-A46C638BF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11" y="1714500"/>
            <a:ext cx="9252401" cy="563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3375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</a:t>
            </a:r>
            <a:r>
              <a:rPr lang="pt-BR" sz="2800" dirty="0" err="1"/>
              <a:t>AlexNet</a:t>
            </a:r>
            <a:r>
              <a:rPr lang="pt-BR" sz="2800" dirty="0"/>
              <a:t>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Adam com uma imagem da internet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A3AD13-1A63-4904-91DA-CDDBF767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2" y="1846261"/>
            <a:ext cx="5449888" cy="29390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5FAF5E-7A4D-4B45-8129-1CB983D3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5047353"/>
            <a:ext cx="86868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685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</a:t>
            </a:r>
            <a:r>
              <a:rPr lang="pt-BR" sz="2800" dirty="0" err="1"/>
              <a:t>AlexNet</a:t>
            </a:r>
            <a:r>
              <a:rPr lang="pt-BR" sz="2800" dirty="0"/>
              <a:t> treinado anteriormente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Adam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90% das vezes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277D29-4659-403A-A875-AB3B0812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3" y="1741280"/>
            <a:ext cx="9797154" cy="42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97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B0358E-D35C-4109-AE6C-10BFD859D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B0841-F4DD-4B41-BE38-B8BCA501CB8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4012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SGD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A20BCCA-358F-4974-8008-F05A777B0177}"/>
              </a:ext>
            </a:extLst>
          </p:cNvPr>
          <p:cNvSpPr/>
          <p:nvPr/>
        </p:nvSpPr>
        <p:spPr>
          <a:xfrm>
            <a:off x="802027" y="6190355"/>
            <a:ext cx="8773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Como o resultado em 5 épocas processou </a:t>
            </a:r>
            <a:r>
              <a:rPr lang="pt-BR" dirty="0" err="1"/>
              <a:t>rápidamente</a:t>
            </a:r>
            <a:r>
              <a:rPr lang="pt-BR" dirty="0"/>
              <a:t>, decidi aumentar para 10 épocas, porem o resultado não melhorou significativamente, E assim como no modelo VGG16 o desempenho piorou ao longo do treino.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6D2EA8-8C9F-40EC-9294-26672ED84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" y="1388099"/>
            <a:ext cx="4491327" cy="273183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C38C9E2-2540-44F8-8337-D80DABA28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79" y="1388099"/>
            <a:ext cx="4311269" cy="48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458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F2024FF-99EA-4BD1-B94D-45E6C931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39" y="1619019"/>
            <a:ext cx="8925361" cy="56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360" y="367560"/>
            <a:ext cx="9071640" cy="690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70000" lnSpcReduction="20000"/>
          </a:bodyPr>
          <a:lstStyle/>
          <a:p>
            <a:pPr marL="432000" indent="-324000" algn="just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Compreender as possibilidades existentes no uso das informações obtidas através de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ConvNets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864000" lvl="1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 objetivo foi atingido ao pesquisar a técnica de transferência de conhecimento (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Transfer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Learning) para utilização nesse trabalho, essa técnica abriu um leque de possibilidades a partir da limitação de hardware enfrentada.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 experiência com um framework de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Deep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Learning</a:t>
            </a:r>
          </a:p>
          <a:p>
            <a:pPr marL="864000" lvl="1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 objetivo foi atingido ao trabalhar com o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pytorch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pesquisar as funcionalidades disponibilizadas pelo mesmo e utilizadas nesse trabalho 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Executar experimentos de acordo com uma metodologia.</a:t>
            </a:r>
          </a:p>
          <a:p>
            <a:pPr marL="864000" lvl="1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 objetivo foi atingido ao definir a metodologia e escolher o processo de execução utilizado no presente trabalho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Avaliar os resultados obtidos. </a:t>
            </a:r>
          </a:p>
          <a:p>
            <a:pPr marL="864000" lvl="1" indent="-324000" algn="just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Esse objetivo foi atingido analisando e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documentodo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os resultados obtidos durante o processo de execução desse trabalho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</a:t>
            </a:r>
            <a:r>
              <a:rPr lang="pt-BR" sz="2400" dirty="0" err="1"/>
              <a:t>CrossEntropy</a:t>
            </a:r>
            <a:r>
              <a:rPr lang="pt-BR" sz="2400" dirty="0"/>
              <a:t>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763EB54-637E-4B77-B39B-530885B80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61" y="1600200"/>
            <a:ext cx="9377595" cy="577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86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</a:t>
            </a:r>
            <a:r>
              <a:rPr lang="pt-BR" sz="2800" dirty="0" err="1"/>
              <a:t>AlexNet</a:t>
            </a:r>
            <a:r>
              <a:rPr lang="pt-BR" sz="2800" dirty="0"/>
              <a:t>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SGD com uma imagem da internet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3A3AD13-1A63-4904-91DA-CDDBF767E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2" y="1846261"/>
            <a:ext cx="5449888" cy="293904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D5FAF5E-7A4D-4B45-8129-1CB983D3F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00" y="5047353"/>
            <a:ext cx="8686800" cy="170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120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</a:t>
            </a:r>
            <a:r>
              <a:rPr lang="pt-BR" sz="2800" dirty="0" err="1"/>
              <a:t>AlexNet</a:t>
            </a:r>
            <a:r>
              <a:rPr lang="pt-BR" sz="2800" dirty="0"/>
              <a:t> treinado anteriormente com Função de custo </a:t>
            </a:r>
            <a:r>
              <a:rPr lang="pt-BR" sz="2800" dirty="0" err="1"/>
              <a:t>CrossEntropy</a:t>
            </a:r>
            <a:r>
              <a:rPr lang="pt-BR" sz="2800" dirty="0"/>
              <a:t> e Otimizador SGD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90% das vezes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5277D29-4659-403A-A875-AB3B0812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43" y="1741280"/>
            <a:ext cx="9797154" cy="427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396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041BE-9A7B-4F08-9D74-BA93BCC3D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0372B5-A52C-48D0-912D-367A933A4D2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285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NLLL e Otimizador ADAM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A20BCCA-358F-4974-8008-F05A777B0177}"/>
              </a:ext>
            </a:extLst>
          </p:cNvPr>
          <p:cNvSpPr/>
          <p:nvPr/>
        </p:nvSpPr>
        <p:spPr>
          <a:xfrm>
            <a:off x="802027" y="6190355"/>
            <a:ext cx="8773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Como o resultado em 5 épocas processou rapidamente, decidi aumentar para 10 épocas, porem o resultado não melhorou significativamente, E assim como no modelo VGG16 o desempenho piorou ao longo do treino.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15EF696-EB5B-44F1-BE1F-1E739D8F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74" y="1388099"/>
            <a:ext cx="4533789" cy="33878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705037-6F57-4B8C-8C47-6B186AE65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537" y="1513724"/>
            <a:ext cx="4130265" cy="467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85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NLLL e Otimizador ADAM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BBB8F-C675-464D-9584-CE2D3F3E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02" y="1563480"/>
            <a:ext cx="8355035" cy="580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23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NLLL e Otimizador ADAM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F0A2209-6A87-448B-AD52-7714101F0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598" y="1665287"/>
            <a:ext cx="9237427" cy="568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7060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</a:t>
            </a:r>
            <a:r>
              <a:rPr lang="pt-BR" sz="2800" dirty="0" err="1"/>
              <a:t>AlexNet</a:t>
            </a:r>
            <a:r>
              <a:rPr lang="pt-BR" sz="2800" dirty="0"/>
              <a:t> com Função de custo NLLL e Otimizador ADAM com uma imagem da internet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C509E7-4C0C-4F43-BD0C-19E5826EE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812" y="1338262"/>
            <a:ext cx="4724400" cy="33337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9C6F7E4-8F34-4F6A-861A-24C1A98A9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6" y="4925272"/>
            <a:ext cx="8693363" cy="214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49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</a:t>
            </a:r>
            <a:r>
              <a:rPr lang="pt-BR" sz="2800" dirty="0" err="1"/>
              <a:t>AlexNet</a:t>
            </a:r>
            <a:r>
              <a:rPr lang="pt-BR" sz="2800" dirty="0"/>
              <a:t> treinado anteriormente com NLLL e Otimizador ADAM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47% das vezes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435EC2-31C4-47D1-AE02-CB0349AB1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86" y="1563480"/>
            <a:ext cx="9817052" cy="457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256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02829-7824-4208-8C5A-90B9CA5E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DD1669-9F97-41AC-B7AF-9EF6AAF43B7B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72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Torchvision Models Implementado nesse trabalho</a:t>
            </a:r>
          </a:p>
        </p:txBody>
      </p:sp>
      <p:sp>
        <p:nvSpPr>
          <p:cNvPr id="49" name="TextShape 2"/>
          <p:cNvSpPr txBox="1"/>
          <p:nvPr/>
        </p:nvSpPr>
        <p:spPr>
          <a:xfrm>
            <a:off x="288000" y="2873915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108000" algn="just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pacote </a:t>
            </a:r>
            <a:r>
              <a:rPr lang="pt-BR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contém definições de modelos para lidar com diferentes tarefas, incluindo: classificação de imagens, segmentação semântica em pixels, detecção de objetos, segmentação de instância, detecção de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ponto-chave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 pessoa e classificação de vídeo. Nesse trabalho foram utilizados três dos modelos disponibilizados nesse pacote</a:t>
            </a:r>
          </a:p>
        </p:txBody>
      </p:sp>
      <p:pic>
        <p:nvPicPr>
          <p:cNvPr id="50" name="Imagem 49"/>
          <p:cNvPicPr/>
          <p:nvPr/>
        </p:nvPicPr>
        <p:blipFill>
          <a:blip r:embed="rId2"/>
          <a:stretch/>
        </p:blipFill>
        <p:spPr>
          <a:xfrm>
            <a:off x="360000" y="1674917"/>
            <a:ext cx="9359640" cy="108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BCF1D68-E041-4D43-A888-3F3FE45694C3}"/>
              </a:ext>
            </a:extLst>
          </p:cNvPr>
          <p:cNvSpPr/>
          <p:nvPr/>
        </p:nvSpPr>
        <p:spPr>
          <a:xfrm>
            <a:off x="609957" y="384700"/>
            <a:ext cx="8965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Treinamento em cinco épocas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NLLL e Otimizador SGD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A20BCCA-358F-4974-8008-F05A777B0177}"/>
              </a:ext>
            </a:extLst>
          </p:cNvPr>
          <p:cNvSpPr/>
          <p:nvPr/>
        </p:nvSpPr>
        <p:spPr>
          <a:xfrm>
            <a:off x="802027" y="6190355"/>
            <a:ext cx="87734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Como o resultado em 5 épocas processou rapidamente, decidi aumentar para 10 épocas, com isso o resultado melhorou levemente.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37659B0-8033-4CAB-A652-81E393DE9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06" y="1461300"/>
            <a:ext cx="4613231" cy="357030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BF54D4A-F35E-4214-AF88-C381A4956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089" y="1461299"/>
            <a:ext cx="4145302" cy="472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685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F21F1-C8B4-4117-8E1D-553FE5A5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/>
            <a:r>
              <a:rPr lang="pt-BR" sz="2400" dirty="0"/>
              <a:t>Gráfico comparativo dos valores de custo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NLLL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825782-9726-4849-BD1B-431858EE8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01" y="1563480"/>
            <a:ext cx="8563222" cy="553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35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CC242E-AAFE-4FE2-9923-C90EAAE13A55}"/>
              </a:ext>
            </a:extLst>
          </p:cNvPr>
          <p:cNvSpPr/>
          <p:nvPr/>
        </p:nvSpPr>
        <p:spPr>
          <a:xfrm>
            <a:off x="190910" y="205485"/>
            <a:ext cx="96988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dirty="0"/>
              <a:t>Gráfico comparativo dos valores de acurácia do treinamento e validação do modelo </a:t>
            </a:r>
            <a:r>
              <a:rPr lang="pt-BR" sz="2400" dirty="0" err="1"/>
              <a:t>AlexNet</a:t>
            </a:r>
            <a:r>
              <a:rPr lang="pt-BR" sz="2400" dirty="0"/>
              <a:t> com Função de custo NLLL e Otimizador SGD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626B95-EB2F-427F-8F86-54A20841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1" y="1631949"/>
            <a:ext cx="9067801" cy="55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645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A9361-24C4-4FF6-A954-C512D289A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Resultado da validação do modelo </a:t>
            </a:r>
            <a:r>
              <a:rPr lang="pt-BR" sz="2800" dirty="0" err="1"/>
              <a:t>AlexNet</a:t>
            </a:r>
            <a:r>
              <a:rPr lang="pt-BR" sz="2800" dirty="0"/>
              <a:t> com Função de custo NLLL e Otimizador SGD com uma imagem da internet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BE1B38-E68A-4521-8F77-E4629610F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45" y="1238249"/>
            <a:ext cx="5238750" cy="33051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D6E6C38-3976-4D95-88DD-FF5202979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89" y="4754617"/>
            <a:ext cx="9166393" cy="248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0254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A1F7F7-5E5B-4088-A9CA-9D310F981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Batch de 20 imagens de validação submetido ao modelo </a:t>
            </a:r>
            <a:r>
              <a:rPr lang="pt-BR" sz="2800" dirty="0" err="1"/>
              <a:t>AlexNet</a:t>
            </a:r>
            <a:r>
              <a:rPr lang="pt-BR" sz="2800" dirty="0"/>
              <a:t> treinado anteriormente com NLLL e Otimizador SGD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5A8761-83C5-4AD9-9A98-AA25D837D746}"/>
              </a:ext>
            </a:extLst>
          </p:cNvPr>
          <p:cNvSpPr txBox="1"/>
          <p:nvPr/>
        </p:nvSpPr>
        <p:spPr>
          <a:xfrm>
            <a:off x="523199" y="6889023"/>
            <a:ext cx="903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Podemos conferir na imagem que o modelo acertou aproximadamente 60% das vezes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CFDA30B-A0F3-425D-9E4E-03BBB18F2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01" y="1850146"/>
            <a:ext cx="9792524" cy="489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96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890C9F-608B-4A0C-9542-E556FCF9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0321ED8-0C87-4A68-AA9A-2D4870C7470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3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6D3800-D5B0-442F-9FED-52981A2D9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CB777B8-830F-412C-8997-E4728FD81FD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5986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DEE0F-2FA0-4AC7-8076-9E62812E8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664A2E0-E206-48D8-B8CE-6A63C7916D1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506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EC97E-C6D2-4ACC-81E9-AA089A59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0ECFD67-F5B1-419A-9A91-D17F68096C5C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937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3DBC53-E8BC-4260-9339-624EDD04A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308ED7-6B9F-4957-8086-A3FAEF3162A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462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pacote models contém definições para as diversas arquiteturas de modelos 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216000" y="2088000"/>
            <a:ext cx="9720000" cy="3739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Nesse trabalho foram utilizadas as arquiteturas </a:t>
            </a:r>
          </a:p>
          <a:p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2"/>
              </a:rPr>
              <a:t>AlexNet</a:t>
            </a: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VGG16</a:t>
            </a: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7A52B2-70E3-4386-A8AF-78A0546D2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FF0A0D-9705-4AEB-9135-7010619CBE9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1247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8BDBD5-D11B-4A47-93A0-4886BB4A2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8DC185-B9B7-472B-8CAB-519966B8E55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5992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20569-99DA-4635-848B-832068870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D5B772-3719-4F61-A877-EBA995EF797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6709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A76B31-B095-488A-9FE3-95A178349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B6D25C-1311-42ED-ABD3-A1B771323BA8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920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41C7D6-21FA-46FD-9778-311373D3C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0F96F3-8826-414C-BC67-B734F07DBAA7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813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1246B7-C2A7-4016-9A2B-E10DD3B52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44B437-349C-4577-9080-B3D3EB4B0899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8428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3C956-21AF-4ED3-A9F1-4ECCAF5E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8351D5-79BE-448B-B117-8CF783DFABC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5817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A47524-EB21-415D-815F-273A36685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A30C9A-1C8A-4AFA-841F-994A11A9E51E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28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BB357A-8C83-4517-B1FB-50F740B5C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AA0E8C-EF03-4075-9297-511C7A863DF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1365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038AB-D1BE-4F28-BCCD-65D5881D6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26C69B-B929-44E0-9936-44C1473B7AE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15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pt-BR" sz="4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Modelo VVG16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504000" y="1563480"/>
            <a:ext cx="9071640" cy="49885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algn="just">
              <a:spcBef>
                <a:spcPts val="1417"/>
              </a:spcBef>
              <a:buClr>
                <a:srgbClr val="000000"/>
              </a:buClr>
              <a:buSzPct val="45000"/>
            </a:pP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VGG16 é um modelo de rede neural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convolucional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proposto por K.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Simonyan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A.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Zisserman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da Universidade de Oxford, no artigo "Redes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convolucionais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muito profundas para reconhecimento de imagens em larga escala". O modelo alcança 92,7% de precisão no top 5 no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ImageNet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que é um conjunto de dados de mais de 14 milhões de imagens pertencentes a 1000 classes. Foi um dos famosos modelos submetidos ao ILSVRC-2014. Ele aprimora o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AlexNet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substituindo os filtros grandes do kernel-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sized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(11 e 5 na primeira e segunda camada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convolucional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respectivamente) por vários filtros kernel-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sized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 × 3 um após o outro. Mesmo utilizando </a:t>
            </a:r>
            <a:r>
              <a:rPr lang="pt-BR" sz="5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GPUs</a:t>
            </a:r>
            <a:r>
              <a:rPr lang="pt-BR" sz="5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NVIDIA Titan Black o VGG16 foi treinado ao longo de semanas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63A3B-25C1-405A-805A-F15C334EF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3717B71-F3BC-4B50-B5D7-B40B2AA668EA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127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C93A1-4B3D-41F0-8B47-C8AA444D3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0BC5C7-6797-4EC8-937C-44953B5EBC6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16679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4B1D8-7EF8-4999-AE1E-79639BC6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6FE12C-D9CB-4E98-8DDE-423CAE1778F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29369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61BFA-CAF2-471C-8F1A-B395FDB61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1EC818-3317-43C4-B461-5C28AFF9D7DD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892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A10E3-7963-4E01-8F6B-5E4551A63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58ACC1-0B7E-4C1B-ACF7-6AC47230CEA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41706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714E3-BB5A-4756-AED7-15633848E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9A6246-4B47-42E6-944F-6511140EF8B2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32223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CF70A-FBB1-4F8F-BA92-BDDE28E9E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124052-FD3C-4C6A-9D27-F9C624050AE4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23239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BBE3DE-4CBE-4D7D-9EEF-031A19C5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2D8FD9-450A-4517-A818-EC2C38BD86C5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62556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1B787-512A-482C-9C16-1BFF20185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E9AD98-88A7-44B3-9166-20D3CEA0046F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6654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41021-ABAB-482E-9F9B-FC5D5DD9C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CAD900-7CAF-4C95-AA45-475C3FFEBFD1}"/>
              </a:ext>
            </a:extLst>
          </p:cNvPr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718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216000" indent="-216000" algn="ctr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VGG16 – Convolutional Network for Classification and Detection</a:t>
            </a: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Imagem 56"/>
          <p:cNvPicPr/>
          <p:nvPr/>
        </p:nvPicPr>
        <p:blipFill>
          <a:blip r:embed="rId2"/>
          <a:stretch/>
        </p:blipFill>
        <p:spPr>
          <a:xfrm>
            <a:off x="216000" y="1656000"/>
            <a:ext cx="9621000" cy="547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959</TotalTime>
  <Words>1895</Words>
  <Application>Microsoft Office PowerPoint</Application>
  <PresentationFormat>Personalizar</PresentationFormat>
  <Paragraphs>135</Paragraphs>
  <Slides>89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5" baseType="lpstr">
      <vt:lpstr>Arial</vt:lpstr>
      <vt:lpstr>Liberation Serif;Times New Roman</vt:lpstr>
      <vt:lpstr>Symbol</vt:lpstr>
      <vt:lpstr>Times New Roman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Estou utilizando modelos pré-treinados </vt:lpstr>
      <vt:lpstr>Apresentação do PowerPoint</vt:lpstr>
      <vt:lpstr>Foram definidos para teste nesse trabalho duas funções de custo [ CrossEntropy, NLLLoss ] e dois otimizadores [ Adam, SGD ], definidos abaixo: </vt:lpstr>
      <vt:lpstr>Apresentação do PowerPoint</vt:lpstr>
      <vt:lpstr>Apresentação do PowerPoint</vt:lpstr>
      <vt:lpstr>Gráfico comparativo dos valores de custo do treinamento e validação do modelo VGG16 com Função de custo CrossEntropy e Otimizador Adam</vt:lpstr>
      <vt:lpstr>Apresentação do PowerPoint</vt:lpstr>
      <vt:lpstr>Resultado da validação do modelo VGG com Função de custo CrossEntropy e Otimizador Adam com uma imagem da internet</vt:lpstr>
      <vt:lpstr>Batch de 20 imagens de validação submetido ao modelo VGG treinado anteriormente com Função de custo CrossEntropy e Otimizador Adam </vt:lpstr>
      <vt:lpstr>Apresentação do PowerPoint</vt:lpstr>
      <vt:lpstr>Apresentação do PowerPoint</vt:lpstr>
      <vt:lpstr>Gráfico comparativo dos valores de custo do treinamento e validação do modelo VGG16 com Função de custo CrossEntropy e Otimizador SGD</vt:lpstr>
      <vt:lpstr>Apresentação do PowerPoint</vt:lpstr>
      <vt:lpstr>Resultado da validação do modelo VGG com Função de custo CrossEntropy e Otimizador SGD com uma imagem da internet</vt:lpstr>
      <vt:lpstr>Batch de 20 imagens de validação submetido ao modelo VGG treinado anteriormente com Função de custo CrossEntropy e Otimizador SGD </vt:lpstr>
      <vt:lpstr>Apresentação do PowerPoint</vt:lpstr>
      <vt:lpstr>Apresentação do PowerPoint</vt:lpstr>
      <vt:lpstr>Gráfico comparativo dos valores de custo do treinamento e validação do modelo VGG16 com Função de custo NLLL e Otimizador ADAM</vt:lpstr>
      <vt:lpstr>Apresentação do PowerPoint</vt:lpstr>
      <vt:lpstr>Resultado da validação do modelo VGG com Função de custo NLLL e Otimizador ADAM com uma imagem da internet</vt:lpstr>
      <vt:lpstr>Batch de 20 imagens de validação submetido ao modelo VGG treinado anteriormente com Função de custo NLLL e Otimizador ADAM</vt:lpstr>
      <vt:lpstr>Apresentação do PowerPoint</vt:lpstr>
      <vt:lpstr>Apresentação do PowerPoint</vt:lpstr>
      <vt:lpstr>Gráfico comparativo dos valores de custo do treinamento e validação do modelo VGG16 com Função de custo NLLL e Otimizador DGD</vt:lpstr>
      <vt:lpstr>Apresentação do PowerPoint</vt:lpstr>
      <vt:lpstr>Resultado da validação do modelo VGG com Função de custo NLLL e Otimizador SGD com uma imagem da internet</vt:lpstr>
      <vt:lpstr>Batch de 20 imagens de validação submetido ao modelo VGG treinado anteriormente com Função de custo NLLL e Otimizador SGD</vt:lpstr>
      <vt:lpstr>Apresentação do PowerPoint</vt:lpstr>
      <vt:lpstr>Apresentação do PowerPoint</vt:lpstr>
      <vt:lpstr>Gráfico comparativo dos valores de custo do treinamento e validação do modelo AlexNet com Função de custo CrossEntropy e Otimizador Adam</vt:lpstr>
      <vt:lpstr>Apresentação do PowerPoint</vt:lpstr>
      <vt:lpstr>Resultado da validação do modelo AlexNet com Função de custo CrossEntropy e Otimizador Adam com uma imagem da internet</vt:lpstr>
      <vt:lpstr>Batch de 20 imagens de validação submetido ao modelo AlexNet treinado anteriormente com Função de custo CrossEntropy e Otimizador Adam</vt:lpstr>
      <vt:lpstr>Apresentação do PowerPoint</vt:lpstr>
      <vt:lpstr>Apresentação do PowerPoint</vt:lpstr>
      <vt:lpstr>Gráfico comparativo dos valores de custo do treinamento e validação do modelo AlexNet com Função de custo CrossEntropy e Otimizador SGD</vt:lpstr>
      <vt:lpstr>Apresentação do PowerPoint</vt:lpstr>
      <vt:lpstr>Resultado da validação do modelo AlexNet com Função de custo CrossEntropy e Otimizador SGD com uma imagem da internet</vt:lpstr>
      <vt:lpstr>Batch de 20 imagens de validação submetido ao modelo AlexNet treinado anteriormente com Função de custo CrossEntropy e Otimizador SGD</vt:lpstr>
      <vt:lpstr>Apresentação do PowerPoint</vt:lpstr>
      <vt:lpstr>Apresentação do PowerPoint</vt:lpstr>
      <vt:lpstr>Gráfico comparativo dos valores de custo do treinamento e validação do modelo AlexNet com Função de custo NLLL e Otimizador ADAM</vt:lpstr>
      <vt:lpstr>Apresentação do PowerPoint</vt:lpstr>
      <vt:lpstr>Resultado da validação do modelo AlexNet com Função de custo NLLL e Otimizador ADAM com uma imagem da internet</vt:lpstr>
      <vt:lpstr>Batch de 20 imagens de validação submetido ao modelo AlexNet treinado anteriormente com NLLL e Otimizador ADAM</vt:lpstr>
      <vt:lpstr>Apresentação do PowerPoint</vt:lpstr>
      <vt:lpstr>Apresentação do PowerPoint</vt:lpstr>
      <vt:lpstr>Gráfico comparativo dos valores de custo do treinamento e validação do modelo AlexNet com Função de custo NLLL e Otimizador SGD</vt:lpstr>
      <vt:lpstr>Apresentação do PowerPoint</vt:lpstr>
      <vt:lpstr>Resultado da validação do modelo AlexNet com Função de custo NLLL e Otimizador SGD com uma imagem da internet</vt:lpstr>
      <vt:lpstr>Batch de 20 imagens de validação submetido ao modelo AlexNet treinado anteriormente com NLLL e Otimizador SGD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leandro.rossetti</cp:lastModifiedBy>
  <cp:revision>93</cp:revision>
  <dcterms:created xsi:type="dcterms:W3CDTF">2019-10-01T19:12:19Z</dcterms:created>
  <dcterms:modified xsi:type="dcterms:W3CDTF">2019-10-08T15:25:16Z</dcterms:modified>
  <dc:language>pt-BR</dc:language>
</cp:coreProperties>
</file>